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58" r:id="rId4"/>
    <p:sldId id="261" r:id="rId5"/>
    <p:sldId id="262" r:id="rId6"/>
    <p:sldId id="263" r:id="rId7"/>
    <p:sldId id="264" r:id="rId8"/>
    <p:sldId id="260" r:id="rId9"/>
    <p:sldId id="265" r:id="rId10"/>
    <p:sldId id="259" r:id="rId11"/>
    <p:sldId id="267" r:id="rId12"/>
  </p:sldIdLst>
  <p:sldSz cx="14630400" cy="8229600"/>
  <p:notesSz cx="8229600" cy="14630400"/>
  <p:embeddedFontLst>
    <p:embeddedFont>
      <p:font typeface="DM Sans" panose="020B0604020202020204" charset="0"/>
      <p:regular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T Serif" panose="020B0604020202020204" charset="0"/>
      <p:regular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030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46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7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3438940" y="584422"/>
            <a:ext cx="7538173" cy="236104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CMR Technical Campus</a:t>
            </a:r>
            <a:r>
              <a:rPr lang="en-US" sz="3600" b="1" dirty="0">
                <a:latin typeface="Times New Roman" panose="02020603050405020304"/>
                <a:cs typeface="Times New Roman" panose="02020603050405020304"/>
              </a:rPr>
              <a:t/>
            </a:r>
            <a:br>
              <a:rPr lang="en-US" sz="3600" b="1" dirty="0">
                <a:latin typeface="Times New Roman" panose="02020603050405020304"/>
                <a:cs typeface="Times New Roman" panose="02020603050405020304"/>
              </a:rPr>
            </a:br>
            <a:r>
              <a:rPr lang="en-US" sz="3600" b="1" dirty="0">
                <a:solidFill>
                  <a:srgbClr val="00B0F0"/>
                </a:solidFill>
                <a:latin typeface="Times New Roman" panose="02020603050405020304"/>
                <a:cs typeface="Times New Roman" panose="02020603050405020304"/>
              </a:rPr>
              <a:t>Department of CSE</a:t>
            </a:r>
            <a:endParaRPr lang="en-US" sz="3600" dirty="0">
              <a:solidFill>
                <a:srgbClr val="00B0F0"/>
              </a:solidFill>
              <a:latin typeface="Times New Roman" panose="02020603050405020304"/>
              <a:cs typeface="Times New Roman" panose="02020603050405020304"/>
            </a:endParaRPr>
          </a:p>
          <a:p>
            <a:endParaRPr lang="en-US" dirty="0">
              <a:ea typeface="Calibri Light" panose="020F0302020204030204"/>
              <a:cs typeface="Calibri Light" panose="020F0302020204030204"/>
            </a:endParaRPr>
          </a:p>
        </p:txBody>
      </p:sp>
      <p:pic>
        <p:nvPicPr>
          <p:cNvPr id="8" name="Picture 7" descr="A logo with a flower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285" y="1155850"/>
            <a:ext cx="1484070" cy="128684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83355" y="2539123"/>
            <a:ext cx="8045857" cy="4708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2296" tIns="41148" rIns="82296" bIns="41148" numCol="1" spcCol="0" rtlCol="0" fromWordArt="0" anchor="t" anchorCtr="0" forceAA="0" compatLnSpc="1">
            <a:spAutoFit/>
          </a:bodyPr>
          <a:lstStyle/>
          <a:p>
            <a:r>
              <a:rPr lang="en-US" sz="2520" b="1" dirty="0" smtClean="0">
                <a:solidFill>
                  <a:srgbClr val="7030A0"/>
                </a:solidFill>
                <a:latin typeface="Times New Roman" panose="02020603050405020304"/>
              </a:rPr>
              <a:t>Fundamental of Internet of things</a:t>
            </a:r>
            <a:endParaRPr lang="en-US" sz="1620" dirty="0"/>
          </a:p>
        </p:txBody>
      </p:sp>
      <p:sp>
        <p:nvSpPr>
          <p:cNvPr id="2" name="TextBox 1"/>
          <p:cNvSpPr txBox="1"/>
          <p:nvPr/>
        </p:nvSpPr>
        <p:spPr>
          <a:xfrm>
            <a:off x="1682437" y="5163887"/>
            <a:ext cx="8515848" cy="16219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2296" tIns="41148" rIns="82296" bIns="41148" numCol="1" spcCol="0" rtlCol="0" fromWordArt="0" anchor="t" anchorCtr="0" forceAA="0" compatLnSpc="1">
            <a:spAutoFit/>
          </a:bodyPr>
          <a:lstStyle/>
          <a:p>
            <a:r>
              <a:rPr lang="en-US" sz="2000" b="1" dirty="0">
                <a:solidFill>
                  <a:srgbClr val="00B0F0"/>
                </a:solidFill>
                <a:latin typeface="Times New Roman" panose="02020603050405020304"/>
                <a:cs typeface="Segoe UI" panose="020B0502040204020203"/>
              </a:rPr>
              <a:t>Presented By:</a:t>
            </a:r>
            <a:r>
              <a:rPr lang="en-US" sz="2000" dirty="0">
                <a:latin typeface="Times New Roman" panose="02020603050405020304"/>
                <a:cs typeface="Segoe UI" panose="020B0502040204020203"/>
              </a:rPr>
              <a:t>​</a:t>
            </a:r>
          </a:p>
          <a:p>
            <a:r>
              <a:rPr lang="en-US" sz="2000" dirty="0">
                <a:latin typeface="Times New Roman" panose="02020603050405020304"/>
                <a:cs typeface="Arial" panose="020B0604020202020204"/>
              </a:rPr>
              <a:t>                        </a:t>
            </a:r>
            <a:r>
              <a:rPr lang="en-US" sz="2000" dirty="0" smtClean="0">
                <a:latin typeface="Times New Roman" panose="02020603050405020304"/>
                <a:cs typeface="Arial" panose="020B0604020202020204"/>
              </a:rPr>
              <a:t>Shiva Kumar</a:t>
            </a:r>
          </a:p>
          <a:p>
            <a:r>
              <a:rPr lang="en-US" sz="2000" dirty="0">
                <a:latin typeface="Times New Roman" panose="02020603050405020304"/>
                <a:cs typeface="Arial" panose="020B0604020202020204"/>
              </a:rPr>
              <a:t> </a:t>
            </a:r>
            <a:r>
              <a:rPr lang="en-US" sz="2000" dirty="0" smtClean="0">
                <a:latin typeface="Times New Roman" panose="02020603050405020304"/>
                <a:cs typeface="Arial" panose="020B0604020202020204"/>
              </a:rPr>
              <a:t>                       227R1A05J3</a:t>
            </a:r>
          </a:p>
          <a:p>
            <a:r>
              <a:rPr lang="en-US" sz="2000" dirty="0">
                <a:latin typeface="Times New Roman" panose="02020603050405020304"/>
                <a:cs typeface="Arial" panose="020B0604020202020204"/>
              </a:rPr>
              <a:t> </a:t>
            </a:r>
            <a:r>
              <a:rPr lang="en-US" sz="2000" dirty="0" smtClean="0">
                <a:latin typeface="Times New Roman" panose="02020603050405020304"/>
                <a:cs typeface="Arial" panose="020B0604020202020204"/>
              </a:rPr>
              <a:t>                       CSE-C</a:t>
            </a:r>
            <a:endParaRPr lang="en-US" sz="2000" dirty="0">
              <a:latin typeface="Times New Roman" panose="02020603050405020304"/>
              <a:cs typeface="Arial" panose="020B0604020202020204"/>
            </a:endParaRPr>
          </a:p>
          <a:p>
            <a:r>
              <a:rPr lang="en-US" sz="2000" dirty="0">
                <a:latin typeface="Times New Roman" panose="02020603050405020304"/>
                <a:cs typeface="Segoe UI" panose="020B0502040204020203"/>
              </a:rPr>
              <a:t>​</a:t>
            </a:r>
          </a:p>
        </p:txBody>
      </p:sp>
      <p:sp>
        <p:nvSpPr>
          <p:cNvPr id="3" name="Rectangle 2"/>
          <p:cNvSpPr/>
          <p:nvPr/>
        </p:nvSpPr>
        <p:spPr>
          <a:xfrm>
            <a:off x="3815644" y="3516893"/>
            <a:ext cx="7157156" cy="848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850"/>
              </a:lnSpc>
            </a:pPr>
            <a:r>
              <a:rPr lang="en-US" sz="3200" b="1" dirty="0" smtClean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Sensor-Cloud Architecture for FIOT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267000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72195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Future of Sensor-Cloud in FIOT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200876"/>
            <a:ext cx="170021" cy="87106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320087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Innovation Driver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03973" y="370903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real-time analytics and financial process automation.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298752"/>
            <a:ext cx="170021" cy="87106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429875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Key Benefits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644134" y="480691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Scalability, improved security, and seamless data integration.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396627"/>
            <a:ext cx="170021" cy="1233964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539662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Emerging Trends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984415" y="5904786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AI-powered FIOT, decentralized architectures, and enhanced edge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1,000+ Best Thank You Images · 100% Free Download · Pexels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516" y="1264258"/>
            <a:ext cx="8679856" cy="577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61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638" y="566976"/>
            <a:ext cx="7700724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Architecture Overview: Layered Approach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21638" y="2229207"/>
            <a:ext cx="7700724" cy="1204079"/>
          </a:xfrm>
          <a:prstGeom prst="roundRect">
            <a:avLst>
              <a:gd name="adj" fmla="val 2569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27735" y="2435304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Sensor Layer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27735" y="2897267"/>
            <a:ext cx="7288530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Collects and preprocesses data from the environment.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1638" y="3639383"/>
            <a:ext cx="7700724" cy="1204079"/>
          </a:xfrm>
          <a:prstGeom prst="roundRect">
            <a:avLst>
              <a:gd name="adj" fmla="val 2569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927735" y="3845481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Network Layer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27735" y="4307443"/>
            <a:ext cx="7288530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Securely transmits data to the cloud infrastructure.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1638" y="5049560"/>
            <a:ext cx="7700724" cy="1204079"/>
          </a:xfrm>
          <a:prstGeom prst="roundRect">
            <a:avLst>
              <a:gd name="adj" fmla="val 2569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927735" y="5255657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Cloud Layer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27735" y="5717619"/>
            <a:ext cx="7288530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Performs storage, processing, and analytics on sensor data.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1638" y="6459736"/>
            <a:ext cx="7700724" cy="1204079"/>
          </a:xfrm>
          <a:prstGeom prst="roundRect">
            <a:avLst>
              <a:gd name="adj" fmla="val 2569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927735" y="6665833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Application Layer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927735" y="7127796"/>
            <a:ext cx="7288530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FIOT services and user interfaces.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361" y="623292"/>
            <a:ext cx="7519630" cy="74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Security and Privacy in FIOT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2361" y="1960483"/>
            <a:ext cx="509349" cy="509349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28048" y="1960483"/>
            <a:ext cx="3782497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End-to-End Data Encryption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28048" y="2467689"/>
            <a:ext cx="6823591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Protects sensitive financial data during transmission and storage.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2361" y="3311009"/>
            <a:ext cx="509349" cy="509349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528048" y="3311009"/>
            <a:ext cx="3495318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Role-Based Access Control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528048" y="3818215"/>
            <a:ext cx="6823591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Ensures only authorized users can access data and functions.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2361" y="4661535"/>
            <a:ext cx="509349" cy="509349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528048" y="4661535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Anomaly Detection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528048" y="5168741"/>
            <a:ext cx="6823591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 recognizes fraudulent and suspicious activity patterns.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2361" y="6374368"/>
            <a:ext cx="509349" cy="509349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1528048" y="6374368"/>
            <a:ext cx="2971562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Compliance Standards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28048" y="6881574"/>
            <a:ext cx="6823591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Meets GDPR, CCPA, and other privacy regulations for data handling.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648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Sensor Layer (Perception Layer)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500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500318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Components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4008477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Sensors, actuators, embedded systems capturing environment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500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500318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Functions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22583" y="400847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collection and local preprocessing like filtering and storage.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420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94205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Communication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530906" y="645021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Uses wireless protocols such as ZigBee, Bluetooth, LoRa, Wi-Fi.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9461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Network Layer (Communication Layer)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228142"/>
            <a:ext cx="3664863" cy="2050494"/>
          </a:xfrm>
          <a:prstGeom prst="roundRect">
            <a:avLst>
              <a:gd name="adj" fmla="val 1659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549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Components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0604" y="396311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Gateways, routers, mobile networks, and Internet links.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28142"/>
            <a:ext cx="3664863" cy="2050494"/>
          </a:xfrm>
          <a:prstGeom prst="roundRect">
            <a:avLst>
              <a:gd name="adj" fmla="val 1659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4549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Functions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2281" y="3963114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Routing data securely from sensors to cloud infrastructure.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05450"/>
            <a:ext cx="7556421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7322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Challenges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0604" y="624042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Addressing latency, bandwidth limits, and ensuring data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6419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Middleware Layer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4037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037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Components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591192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 management software, APIs, and middleware platforms.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4037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5954078" y="54037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Functions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954078" y="5911929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Abstracts hardware, manages devices, and formats data.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4037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377249" y="54037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Additional Roles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377249" y="591192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Handles context awareness, quality of service, and interoperability.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790312" y="7766756"/>
            <a:ext cx="1715911" cy="37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936426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Cloud Layer (Processing &amp; Storage)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Components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Cloud servers, databases, and analytics engines.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Functions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Massive storage, real-time processing, and predictive analytics.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Leading Platforms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AWS IoT, Azure IoT Hub, Google Cloud IoT Core services.</a:t>
            </a:r>
            <a:endParaRPr lang="en-US" sz="1750" dirty="0"/>
          </a:p>
        </p:txBody>
      </p:sp>
      <p:sp>
        <p:nvSpPr>
          <p:cNvPr id="9" name="Rectangle 8"/>
          <p:cNvSpPr/>
          <p:nvPr/>
        </p:nvSpPr>
        <p:spPr>
          <a:xfrm>
            <a:off x="12849106" y="7799044"/>
            <a:ext cx="1715911" cy="37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76193"/>
            <a:ext cx="1055548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Sensor-Cloud Integration: WSN + Cloud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87428"/>
            <a:ext cx="422124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Wireless Sensor Network (WSN)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Handles local data acquisition and initial processing.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8742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Cloud Computing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Manages global storage, analytics, and user interfaces.</a:t>
            </a:r>
            <a:endParaRPr lang="en-US" sz="1750" dirty="0"/>
          </a:p>
        </p:txBody>
      </p:sp>
      <p:sp>
        <p:nvSpPr>
          <p:cNvPr id="7" name="Rectangle 6"/>
          <p:cNvSpPr/>
          <p:nvPr/>
        </p:nvSpPr>
        <p:spPr>
          <a:xfrm>
            <a:off x="12824178" y="7755467"/>
            <a:ext cx="1715911" cy="372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6790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Application Layer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52330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791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User Interaction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31873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Visualization and control of sensor data through apps.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13215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Management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45481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Controls sensor systems such as automation triggers.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74099"/>
            <a:ext cx="1134070" cy="16875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40091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Use Cases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2268022" y="590907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Applications include smart finance, health, and industrial monitoring.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397</Words>
  <Application>Microsoft Office PowerPoint</Application>
  <PresentationFormat>Custom</PresentationFormat>
  <Paragraphs>82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Times New Roman</vt:lpstr>
      <vt:lpstr>Arial</vt:lpstr>
      <vt:lpstr>DM Sans</vt:lpstr>
      <vt:lpstr>Calibri Light</vt:lpstr>
      <vt:lpstr>Calibri</vt:lpstr>
      <vt:lpstr>PT Serif</vt:lpstr>
      <vt:lpstr>Segoe UI</vt:lpstr>
      <vt:lpstr>Office Theme</vt:lpstr>
      <vt:lpstr>CMR Technical Campus Department of CSE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shiva kumar</cp:lastModifiedBy>
  <cp:revision>2</cp:revision>
  <dcterms:created xsi:type="dcterms:W3CDTF">2025-04-18T11:15:04Z</dcterms:created>
  <dcterms:modified xsi:type="dcterms:W3CDTF">2025-04-18T11:18:53Z</dcterms:modified>
</cp:coreProperties>
</file>